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3"/>
  </p:notesMasterIdLst>
  <p:sldIdLst>
    <p:sldId id="256" r:id="rId2"/>
    <p:sldId id="276" r:id="rId3"/>
    <p:sldId id="266" r:id="rId4"/>
    <p:sldId id="277" r:id="rId5"/>
    <p:sldId id="259" r:id="rId6"/>
    <p:sldId id="274" r:id="rId7"/>
    <p:sldId id="260" r:id="rId8"/>
    <p:sldId id="261" r:id="rId9"/>
    <p:sldId id="258" r:id="rId10"/>
    <p:sldId id="257" r:id="rId11"/>
    <p:sldId id="262" r:id="rId12"/>
    <p:sldId id="267" r:id="rId13"/>
    <p:sldId id="273" r:id="rId14"/>
    <p:sldId id="272" r:id="rId15"/>
    <p:sldId id="271" r:id="rId16"/>
    <p:sldId id="268" r:id="rId17"/>
    <p:sldId id="269" r:id="rId18"/>
    <p:sldId id="270" r:id="rId19"/>
    <p:sldId id="279" r:id="rId20"/>
    <p:sldId id="275" r:id="rId21"/>
    <p:sldId id="278" r:id="rId22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FF3300"/>
    <a:srgbClr val="0099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1146" autoAdjust="0"/>
    <p:restoredTop sz="92063" autoAdjust="0"/>
  </p:normalViewPr>
  <p:slideViewPr>
    <p:cSldViewPr>
      <p:cViewPr>
        <p:scale>
          <a:sx n="100" d="100"/>
          <a:sy n="100" d="100"/>
        </p:scale>
        <p:origin x="-468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2ABD-D195-47B1-893D-045A36BA6CC9}" type="datetimeFigureOut">
              <a:rPr lang="ru-RU" smtClean="0"/>
              <a:pPr/>
              <a:t>04.05.2009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1ECF-1517-414D-93C9-65C559634C63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3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9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10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11" name="Прямоугольник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Прямоугольник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7EAF463A-BC7C-46EE-9F1E-7F377CCA4891}" type="datetimeFigureOut">
              <a:rPr lang="en-US" smtClean="0"/>
              <a:pPr/>
              <a:t>5/4/2009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gotdotnet.ru/personal/AlexanderByndyu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hyperlink" Target="http://fitnesse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rtoftest.com/products/webaii.aspx" TargetMode="External"/><Relationship Id="rId5" Type="http://schemas.openxmlformats.org/officeDocument/2006/relationships/image" Target="../media/image15.png"/><Relationship Id="rId4" Type="http://schemas.openxmlformats.org/officeDocument/2006/relationships/hyperlink" Target="http://seleniumhq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gotdotnet.ru/personal/AlexanderByndyu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4.informatik.tu-muenchen.de/lehre/vorlesungen/vse/WS2004/1999_Standish_Chaos.pdf" TargetMode="External"/><Relationship Id="rId2" Type="http://schemas.openxmlformats.org/officeDocument/2006/relationships/hyperlink" Target="http://www.standishgroup.com/newsroom/chaos_2009.ph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llaboration.csc.ncsu.edu/laurie/Papers/XPSardinia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7200" y="329184"/>
            <a:ext cx="8382000" cy="167335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Экстремальное программирование</a:t>
            </a:r>
            <a:br>
              <a:rPr lang="ru-RU" sz="4000" dirty="0" smtClean="0"/>
            </a:br>
            <a:r>
              <a:rPr lang="ru-RU" sz="4000" dirty="0" smtClean="0"/>
              <a:t>Опыт внедрения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2386584"/>
            <a:ext cx="3962400" cy="813816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Бындю Александр</a:t>
            </a:r>
            <a:endParaRPr lang="en-US" sz="2800" dirty="0" smtClean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457200" y="3986784"/>
            <a:ext cx="5943600" cy="737616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alexander.byndyu@gmail.com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http://blogs.gotdotnet.ru/personal/AlexanderByndyu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Tm="225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Парное программирование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r="20000"/>
          <a:stretch>
            <a:fillRect/>
          </a:stretch>
        </p:blipFill>
        <p:spPr bwMode="auto">
          <a:xfrm>
            <a:off x="5638800" y="3962400"/>
            <a:ext cx="35052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228600" y="1371600"/>
            <a:ext cx="693568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15% </a:t>
            </a:r>
            <a:r>
              <a:rPr lang="ru-RU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больше времени</a:t>
            </a:r>
            <a:endParaRPr lang="ru-RU" sz="48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28600" y="2590800"/>
            <a:ext cx="82012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15-60% </a:t>
            </a:r>
            <a:r>
              <a:rPr lang="ru-RU" sz="4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меньше ошибок</a:t>
            </a:r>
            <a:endParaRPr lang="ru-RU" sz="4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87650" y="4667250"/>
            <a:ext cx="53887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контроль качества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04800" y="5181600"/>
            <a:ext cx="469987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обмен опытом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287650" y="4191000"/>
            <a:ext cx="6494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Применение стандартов кодирования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87650" y="5638800"/>
            <a:ext cx="392735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Сплачивание команды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интеграция</a:t>
            </a:r>
            <a:endParaRPr lang="ru-RU" dirty="0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 b="46324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Простой дизайн</a:t>
            </a:r>
            <a:endParaRPr lang="ru-RU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2590800"/>
            <a:ext cx="4204855" cy="289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2514600"/>
            <a:ext cx="28575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Заказчик в команде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1600200"/>
            <a:ext cx="6775585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Приемочные тесты</a:t>
            </a:r>
            <a:endParaRPr lang="ru-RU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1905000"/>
            <a:ext cx="2362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 descr="C:\Documents and Settings\AHT\Рабочий стол\big-logo.png">
            <a:hlinkClick r:id="rId4"/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1200" y="4572000"/>
            <a:ext cx="2114550" cy="1912938"/>
          </a:xfrm>
          <a:prstGeom prst="rect">
            <a:avLst/>
          </a:prstGeom>
          <a:noFill/>
        </p:spPr>
      </p:pic>
      <p:pic>
        <p:nvPicPr>
          <p:cNvPr id="1029" name="Picture 5">
            <a:hlinkClick r:id="rId6"/>
          </p:cNvPr>
          <p:cNvPicPr>
            <a:picLocks noChangeAspect="1" noChangeArrowheads="1"/>
          </p:cNvPicPr>
          <p:nvPr/>
        </p:nvPicPr>
        <p:blipFill>
          <a:blip r:embed="rId7"/>
          <a:srcRect l="12808" t="7576" r="34236"/>
          <a:stretch>
            <a:fillRect/>
          </a:stretch>
        </p:blipFill>
        <p:spPr bwMode="auto">
          <a:xfrm>
            <a:off x="4343400" y="2057400"/>
            <a:ext cx="2047875" cy="232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Прямоугольник 7"/>
          <p:cNvSpPr/>
          <p:nvPr/>
        </p:nvSpPr>
        <p:spPr>
          <a:xfrm>
            <a:off x="5029200" y="4800600"/>
            <a:ext cx="3417923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8800" b="1" cap="none" spc="150" dirty="0" smtClean="0">
                <a:ln w="11430"/>
                <a:solidFill>
                  <a:srgbClr val="0099CC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WatiN</a:t>
            </a:r>
            <a:endParaRPr lang="ru-RU" sz="8800" b="1" cap="none" spc="150" dirty="0">
              <a:ln w="11430"/>
              <a:solidFill>
                <a:srgbClr val="0099CC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1905000" y="1676400"/>
            <a:ext cx="3505200" cy="2133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Метафора системы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524500" y="3571875"/>
            <a:ext cx="3619500" cy="328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1" y="4495801"/>
            <a:ext cx="2721429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30" name="Picture 10" descr="C:\Documents and Settings\AHT\Рабочий стол\man-on-computer.gif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590800" y="4626429"/>
            <a:ext cx="2603500" cy="2231571"/>
          </a:xfrm>
          <a:prstGeom prst="rect">
            <a:avLst/>
          </a:prstGeom>
          <a:noFill/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86000" y="1447800"/>
            <a:ext cx="2448495" cy="228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Овал 16"/>
          <p:cNvSpPr/>
          <p:nvPr/>
        </p:nvSpPr>
        <p:spPr>
          <a:xfrm>
            <a:off x="3733800" y="44196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/>
          <p:cNvSpPr/>
          <p:nvPr/>
        </p:nvSpPr>
        <p:spPr>
          <a:xfrm>
            <a:off x="3429000" y="38862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4114800" y="4648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/>
          <p:cNvSpPr/>
          <p:nvPr/>
        </p:nvSpPr>
        <p:spPr>
          <a:xfrm>
            <a:off x="5715000" y="31242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6324600" y="34290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6858000" y="35814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600200" y="33528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371600" y="38862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1295400" y="4267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Коллективное владение кодом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b="4728"/>
          <a:stretch>
            <a:fillRect/>
          </a:stretch>
        </p:blipFill>
        <p:spPr bwMode="auto">
          <a:xfrm>
            <a:off x="2438400" y="2743200"/>
            <a:ext cx="396240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Стандарты кодирования</a:t>
            </a:r>
            <a:endParaRPr lang="ru-RU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084342" y="735059"/>
            <a:ext cx="4952998" cy="6683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40 часовая рабочая неделя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t="9444" b="12361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Куда идем?</a:t>
            </a:r>
            <a:endParaRPr lang="ru-RU" dirty="0"/>
          </a:p>
        </p:txBody>
      </p:sp>
      <p:pic>
        <p:nvPicPr>
          <p:cNvPr id="3" name="Picture 2" descr="C:\Documents and Settings\AHT\Рабочий стол\CHAOS reports.png"/>
          <p:cNvPicPr>
            <a:picLocks noChangeAspect="1" noChangeArrowheads="1"/>
          </p:cNvPicPr>
          <p:nvPr/>
        </p:nvPicPr>
        <p:blipFill>
          <a:blip r:embed="rId2"/>
          <a:srcRect l="1688" r="419"/>
          <a:stretch>
            <a:fillRect/>
          </a:stretch>
        </p:blipFill>
        <p:spPr bwMode="auto">
          <a:xfrm>
            <a:off x="0" y="1752600"/>
            <a:ext cx="9144000" cy="4572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Риски</a:t>
            </a:r>
            <a:endParaRPr lang="ru-RU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696824" y="1676400"/>
            <a:ext cx="622638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24</a:t>
            </a:r>
            <a:r>
              <a:rPr lang="en-US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 </a:t>
            </a:r>
            <a:r>
              <a:rPr lang="ru-RU" sz="6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отменены</a:t>
            </a:r>
            <a:endParaRPr lang="ru-RU" sz="6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696824" y="3307140"/>
            <a:ext cx="610821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опоздали</a:t>
            </a:r>
            <a:endParaRPr lang="ru-RU" sz="6000" b="1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696824" y="4953000"/>
            <a:ext cx="578716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3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</a:t>
            </a:r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 плану</a:t>
            </a:r>
            <a:endParaRPr lang="ru-RU" sz="60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800" y="1295400"/>
            <a:ext cx="2971800" cy="838200"/>
          </a:xfrm>
        </p:spPr>
        <p:txBody>
          <a:bodyPr/>
          <a:lstStyle/>
          <a:p>
            <a:r>
              <a:rPr lang="ru-RU" dirty="0" smtClean="0"/>
              <a:t>Спасибо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type="subTitle" idx="1"/>
          </p:nvPr>
        </p:nvSpPr>
        <p:spPr>
          <a:xfrm>
            <a:off x="2209800" y="3048000"/>
            <a:ext cx="8077200" cy="149961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ru-RU" sz="11200" dirty="0" smtClean="0"/>
              <a:t>Бындю Александр</a:t>
            </a:r>
            <a:endParaRPr lang="en-US" sz="11200" dirty="0" smtClean="0"/>
          </a:p>
          <a:p>
            <a:pPr>
              <a:buNone/>
            </a:pPr>
            <a:r>
              <a:rPr lang="ru-RU" sz="8000" dirty="0" smtClean="0"/>
              <a:t>ведущий </a:t>
            </a:r>
            <a:r>
              <a:rPr lang="en-US" sz="8000" dirty="0" smtClean="0"/>
              <a:t>.NET </a:t>
            </a:r>
            <a:r>
              <a:rPr lang="ru-RU" sz="8000" dirty="0" smtClean="0"/>
              <a:t>разработчик</a:t>
            </a:r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2"/>
              </a:rPr>
              <a:t>alexander.byndyu@gmail.com</a:t>
            </a:r>
            <a:endParaRPr lang="en-US" sz="8000" dirty="0" smtClean="0">
              <a:solidFill>
                <a:srgbClr val="FFFFFF"/>
              </a:solidFill>
            </a:endParaRPr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3"/>
              </a:rPr>
              <a:t>http://blogs.gotdotnet.ru/personal/AlexanderByndyu</a:t>
            </a:r>
            <a:endParaRPr lang="en-US" sz="8000" dirty="0" smtClean="0">
              <a:solidFill>
                <a:srgbClr val="FFFFFF"/>
              </a:solidFill>
            </a:endParaRPr>
          </a:p>
          <a:p>
            <a:pPr marL="0" lvl="0" indent="0">
              <a:buNone/>
              <a:defRPr/>
            </a:pPr>
            <a:endParaRPr lang="ru-RU" dirty="0" smtClean="0">
              <a:solidFill>
                <a:srgbClr val="FFFFFF"/>
              </a:solidFill>
            </a:endParaRPr>
          </a:p>
          <a:p>
            <a:pPr>
              <a:buNone/>
            </a:pP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5105399"/>
          </a:xfrm>
        </p:spPr>
        <p:txBody>
          <a:bodyPr>
            <a:normAutofit/>
          </a:bodyPr>
          <a:lstStyle/>
          <a:p>
            <a:pPr marL="576072" indent="-457200">
              <a:buFont typeface="+mj-lt"/>
              <a:buAutoNum type="arabicPeriod"/>
            </a:pPr>
            <a:r>
              <a:rPr lang="en-US" sz="1400" dirty="0" smtClean="0">
                <a:hlinkClick r:id="rId2"/>
              </a:rPr>
              <a:t>CHAOS Summary 2009</a:t>
            </a:r>
            <a:endParaRPr lang="en-US" sz="1400" dirty="0" smtClean="0"/>
          </a:p>
          <a:p>
            <a:pPr marL="576072" indent="-457200">
              <a:buFont typeface="+mj-lt"/>
              <a:buAutoNum type="arabicPeriod"/>
            </a:pPr>
            <a:r>
              <a:rPr lang="en-US" sz="1400" dirty="0" smtClean="0">
                <a:hlinkClick r:id="rId3"/>
              </a:rPr>
              <a:t>CHAOS Summary 1999</a:t>
            </a:r>
            <a:endParaRPr lang="ru-RU" sz="1400" dirty="0" smtClean="0"/>
          </a:p>
          <a:p>
            <a:pPr marL="576072" indent="-457200">
              <a:buFont typeface="+mj-lt"/>
              <a:buAutoNum type="arabicPeriod"/>
            </a:pPr>
            <a:r>
              <a:rPr lang="en-US" sz="1400" dirty="0" smtClean="0"/>
              <a:t>Alistair Cockburn, Laurie Williams. </a:t>
            </a:r>
            <a:r>
              <a:rPr lang="en-US" sz="1400" i="1" dirty="0" smtClean="0"/>
              <a:t>The Costs and Benefits of Pair 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4"/>
              </a:rPr>
              <a:t>http://collaboration.csc.ncsu.edu/laurie/Papers/XPSardinia.PDF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cxnSp>
        <p:nvCxnSpPr>
          <p:cNvPr id="3" name="Прямая со стрелкой 2"/>
          <p:cNvCxnSpPr/>
          <p:nvPr/>
        </p:nvCxnSpPr>
        <p:spPr>
          <a:xfrm rot="5400000" flipH="1" flipV="1">
            <a:off x="-1637506" y="4107478"/>
            <a:ext cx="3733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398" y="1600200"/>
            <a:ext cx="2073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924800" y="6031468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ru-RU" dirty="0"/>
          </a:p>
        </p:txBody>
      </p:sp>
      <p:sp>
        <p:nvSpPr>
          <p:cNvPr id="14" name="Полилиния 13"/>
          <p:cNvSpPr/>
          <p:nvPr/>
        </p:nvSpPr>
        <p:spPr>
          <a:xfrm>
            <a:off x="304800" y="4876800"/>
            <a:ext cx="8458200" cy="1059256"/>
          </a:xfrm>
          <a:custGeom>
            <a:avLst/>
            <a:gdLst>
              <a:gd name="connsiteX0" fmla="*/ 0 w 6264998"/>
              <a:gd name="connsiteY0" fmla="*/ 1059256 h 1059256"/>
              <a:gd name="connsiteX1" fmla="*/ 669956 w 6264998"/>
              <a:gd name="connsiteY1" fmla="*/ 697117 h 1059256"/>
              <a:gd name="connsiteX2" fmla="*/ 3005750 w 6264998"/>
              <a:gd name="connsiteY2" fmla="*/ 253497 h 1059256"/>
              <a:gd name="connsiteX3" fmla="*/ 6264998 w 6264998"/>
              <a:gd name="connsiteY3" fmla="*/ 0 h 1059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4998" h="1059256">
                <a:moveTo>
                  <a:pt x="0" y="1059256"/>
                </a:moveTo>
                <a:cubicBezTo>
                  <a:pt x="84499" y="945333"/>
                  <a:pt x="168998" y="831410"/>
                  <a:pt x="669956" y="697117"/>
                </a:cubicBezTo>
                <a:cubicBezTo>
                  <a:pt x="1170914" y="562824"/>
                  <a:pt x="2073243" y="369683"/>
                  <a:pt x="3005750" y="253497"/>
                </a:cubicBezTo>
                <a:cubicBezTo>
                  <a:pt x="3938257" y="137311"/>
                  <a:pt x="5718772" y="42249"/>
                  <a:pt x="6264998" y="0"/>
                </a:cubicBezTo>
              </a:path>
            </a:pathLst>
          </a:cu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76200" y="6019800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Сбор требований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834721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Анализ</a:t>
            </a:r>
            <a:endParaRPr lang="ru-RU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743200" y="6019800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Проектирование</a:t>
            </a:r>
            <a:endParaRPr lang="ru-R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6019800"/>
            <a:ext cx="1949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Программирование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477000" y="6019800"/>
            <a:ext cx="1423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Тестирование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924800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Выпуск</a:t>
            </a:r>
            <a:endParaRPr lang="ru-RU" sz="1600" dirty="0"/>
          </a:p>
        </p:txBody>
      </p:sp>
      <p:cxnSp>
        <p:nvCxnSpPr>
          <p:cNvPr id="22" name="Прямая со стрелкой 21"/>
          <p:cNvCxnSpPr/>
          <p:nvPr/>
        </p:nvCxnSpPr>
        <p:spPr>
          <a:xfrm>
            <a:off x="228600" y="5980176"/>
            <a:ext cx="8686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Полилиния 26"/>
          <p:cNvSpPr/>
          <p:nvPr/>
        </p:nvSpPr>
        <p:spPr>
          <a:xfrm>
            <a:off x="304800" y="5900928"/>
            <a:ext cx="1399032" cy="27432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8074152"/>
              <a:gd name="connsiteY0" fmla="*/ 2715768 h 2715768"/>
              <a:gd name="connsiteX1" fmla="*/ 1399032 w 8074152"/>
              <a:gd name="connsiteY1" fmla="*/ 2688336 h 2715768"/>
              <a:gd name="connsiteX2" fmla="*/ 3090672 w 8074152"/>
              <a:gd name="connsiteY2" fmla="*/ 2560320 h 2715768"/>
              <a:gd name="connsiteX3" fmla="*/ 5093208 w 8074152"/>
              <a:gd name="connsiteY3" fmla="*/ 2075688 h 2715768"/>
              <a:gd name="connsiteX4" fmla="*/ 7095744 w 8074152"/>
              <a:gd name="connsiteY4" fmla="*/ 1124712 h 2715768"/>
              <a:gd name="connsiteX5" fmla="*/ 8074152 w 8074152"/>
              <a:gd name="connsiteY5" fmla="*/ 0 h 2715768"/>
              <a:gd name="connsiteX0" fmla="*/ 0 w 7095744"/>
              <a:gd name="connsiteY0" fmla="*/ 1591056 h 1591056"/>
              <a:gd name="connsiteX1" fmla="*/ 1399032 w 7095744"/>
              <a:gd name="connsiteY1" fmla="*/ 1563624 h 1591056"/>
              <a:gd name="connsiteX2" fmla="*/ 3090672 w 7095744"/>
              <a:gd name="connsiteY2" fmla="*/ 1435608 h 1591056"/>
              <a:gd name="connsiteX3" fmla="*/ 5093208 w 7095744"/>
              <a:gd name="connsiteY3" fmla="*/ 950976 h 1591056"/>
              <a:gd name="connsiteX4" fmla="*/ 7095744 w 7095744"/>
              <a:gd name="connsiteY4" fmla="*/ 0 h 1591056"/>
              <a:gd name="connsiteX0" fmla="*/ 0 w 5093208"/>
              <a:gd name="connsiteY0" fmla="*/ 640080 h 640080"/>
              <a:gd name="connsiteX1" fmla="*/ 1399032 w 5093208"/>
              <a:gd name="connsiteY1" fmla="*/ 612648 h 640080"/>
              <a:gd name="connsiteX2" fmla="*/ 3090672 w 5093208"/>
              <a:gd name="connsiteY2" fmla="*/ 484632 h 640080"/>
              <a:gd name="connsiteX3" fmla="*/ 5093208 w 5093208"/>
              <a:gd name="connsiteY3" fmla="*/ 0 h 640080"/>
              <a:gd name="connsiteX0" fmla="*/ 0 w 3090672"/>
              <a:gd name="connsiteY0" fmla="*/ 155448 h 155448"/>
              <a:gd name="connsiteX1" fmla="*/ 1399032 w 3090672"/>
              <a:gd name="connsiteY1" fmla="*/ 128016 h 155448"/>
              <a:gd name="connsiteX2" fmla="*/ 3090672 w 3090672"/>
              <a:gd name="connsiteY2" fmla="*/ 0 h 155448"/>
              <a:gd name="connsiteX0" fmla="*/ 0 w 1399032"/>
              <a:gd name="connsiteY0" fmla="*/ 27432 h 27432"/>
              <a:gd name="connsiteX1" fmla="*/ 1399032 w 1399032"/>
              <a:gd name="connsiteY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9032" h="27432">
                <a:moveTo>
                  <a:pt x="0" y="27432"/>
                </a:moveTo>
                <a:cubicBezTo>
                  <a:pt x="441960" y="26670"/>
                  <a:pt x="883920" y="25908"/>
                  <a:pt x="1399032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олилиния 28"/>
          <p:cNvSpPr/>
          <p:nvPr/>
        </p:nvSpPr>
        <p:spPr>
          <a:xfrm>
            <a:off x="1703832" y="5791200"/>
            <a:ext cx="1191768" cy="109728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6675120"/>
              <a:gd name="connsiteY0" fmla="*/ 2688336 h 2688336"/>
              <a:gd name="connsiteX1" fmla="*/ 1691640 w 6675120"/>
              <a:gd name="connsiteY1" fmla="*/ 2560320 h 2688336"/>
              <a:gd name="connsiteX2" fmla="*/ 3694176 w 6675120"/>
              <a:gd name="connsiteY2" fmla="*/ 2075688 h 2688336"/>
              <a:gd name="connsiteX3" fmla="*/ 5696712 w 6675120"/>
              <a:gd name="connsiteY3" fmla="*/ 1124712 h 2688336"/>
              <a:gd name="connsiteX4" fmla="*/ 6675120 w 6675120"/>
              <a:gd name="connsiteY4" fmla="*/ 0 h 2688336"/>
              <a:gd name="connsiteX0" fmla="*/ 0 w 5696712"/>
              <a:gd name="connsiteY0" fmla="*/ 1563624 h 1563624"/>
              <a:gd name="connsiteX1" fmla="*/ 1691640 w 5696712"/>
              <a:gd name="connsiteY1" fmla="*/ 1435608 h 1563624"/>
              <a:gd name="connsiteX2" fmla="*/ 3694176 w 5696712"/>
              <a:gd name="connsiteY2" fmla="*/ 950976 h 1563624"/>
              <a:gd name="connsiteX3" fmla="*/ 5696712 w 5696712"/>
              <a:gd name="connsiteY3" fmla="*/ 0 h 1563624"/>
              <a:gd name="connsiteX0" fmla="*/ 0 w 3694176"/>
              <a:gd name="connsiteY0" fmla="*/ 612648 h 612648"/>
              <a:gd name="connsiteX1" fmla="*/ 1691640 w 3694176"/>
              <a:gd name="connsiteY1" fmla="*/ 484632 h 612648"/>
              <a:gd name="connsiteX2" fmla="*/ 3694176 w 3694176"/>
              <a:gd name="connsiteY2" fmla="*/ 0 h 612648"/>
              <a:gd name="connsiteX0" fmla="*/ 0 w 1691640"/>
              <a:gd name="connsiteY0" fmla="*/ 128016 h 128016"/>
              <a:gd name="connsiteX1" fmla="*/ 1691640 w 1691640"/>
              <a:gd name="connsiteY1" fmla="*/ 0 h 128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640" h="128016">
                <a:moveTo>
                  <a:pt x="0" y="128016"/>
                </a:moveTo>
                <a:cubicBezTo>
                  <a:pt x="515112" y="102108"/>
                  <a:pt x="1075944" y="102108"/>
                  <a:pt x="1691640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олилиния 29"/>
          <p:cNvSpPr/>
          <p:nvPr/>
        </p:nvSpPr>
        <p:spPr>
          <a:xfrm>
            <a:off x="2895600" y="5486400"/>
            <a:ext cx="1600200" cy="304800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4983480"/>
              <a:gd name="connsiteY0" fmla="*/ 2560320 h 2560320"/>
              <a:gd name="connsiteX1" fmla="*/ 2002536 w 4983480"/>
              <a:gd name="connsiteY1" fmla="*/ 2075688 h 2560320"/>
              <a:gd name="connsiteX2" fmla="*/ 4005072 w 4983480"/>
              <a:gd name="connsiteY2" fmla="*/ 1124712 h 2560320"/>
              <a:gd name="connsiteX3" fmla="*/ 4983480 w 4983480"/>
              <a:gd name="connsiteY3" fmla="*/ 0 h 2560320"/>
              <a:gd name="connsiteX0" fmla="*/ 0 w 4005072"/>
              <a:gd name="connsiteY0" fmla="*/ 1435608 h 1435608"/>
              <a:gd name="connsiteX1" fmla="*/ 2002536 w 4005072"/>
              <a:gd name="connsiteY1" fmla="*/ 950976 h 1435608"/>
              <a:gd name="connsiteX2" fmla="*/ 4005072 w 4005072"/>
              <a:gd name="connsiteY2" fmla="*/ 0 h 1435608"/>
              <a:gd name="connsiteX0" fmla="*/ 0 w 2002536"/>
              <a:gd name="connsiteY0" fmla="*/ 484632 h 484632"/>
              <a:gd name="connsiteX1" fmla="*/ 2002536 w 2002536"/>
              <a:gd name="connsiteY1" fmla="*/ 0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484632">
                <a:moveTo>
                  <a:pt x="0" y="484632"/>
                </a:moveTo>
                <a:cubicBezTo>
                  <a:pt x="615696" y="382524"/>
                  <a:pt x="1335024" y="23926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олилиния 30"/>
          <p:cNvSpPr/>
          <p:nvPr/>
        </p:nvSpPr>
        <p:spPr>
          <a:xfrm>
            <a:off x="4495800" y="4530904"/>
            <a:ext cx="2002536" cy="950976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2980944"/>
              <a:gd name="connsiteY0" fmla="*/ 2075688 h 2075688"/>
              <a:gd name="connsiteX1" fmla="*/ 2002536 w 2980944"/>
              <a:gd name="connsiteY1" fmla="*/ 1124712 h 2075688"/>
              <a:gd name="connsiteX2" fmla="*/ 2980944 w 2980944"/>
              <a:gd name="connsiteY2" fmla="*/ 0 h 2075688"/>
              <a:gd name="connsiteX0" fmla="*/ 0 w 2002536"/>
              <a:gd name="connsiteY0" fmla="*/ 950976 h 950976"/>
              <a:gd name="connsiteX1" fmla="*/ 2002536 w 2002536"/>
              <a:gd name="connsiteY1" fmla="*/ 0 h 95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950976">
                <a:moveTo>
                  <a:pt x="0" y="950976"/>
                </a:moveTo>
                <a:cubicBezTo>
                  <a:pt x="667512" y="711708"/>
                  <a:pt x="1505712" y="34594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Полилиния 31"/>
          <p:cNvSpPr/>
          <p:nvPr/>
        </p:nvSpPr>
        <p:spPr>
          <a:xfrm>
            <a:off x="6477000" y="3134474"/>
            <a:ext cx="1524000" cy="141122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978408"/>
              <a:gd name="connsiteY0" fmla="*/ 1124712 h 1124712"/>
              <a:gd name="connsiteX1" fmla="*/ 978408 w 978408"/>
              <a:gd name="connsiteY1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8408" h="1124712">
                <a:moveTo>
                  <a:pt x="0" y="1124712"/>
                </a:moveTo>
                <a:cubicBezTo>
                  <a:pt x="496824" y="778764"/>
                  <a:pt x="752856" y="367284"/>
                  <a:pt x="978408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олилиния 32"/>
          <p:cNvSpPr/>
          <p:nvPr/>
        </p:nvSpPr>
        <p:spPr>
          <a:xfrm>
            <a:off x="7990726" y="1884452"/>
            <a:ext cx="502920" cy="125656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374904"/>
              <a:gd name="connsiteY0" fmla="*/ 1078992 h 1078992"/>
              <a:gd name="connsiteX1" fmla="*/ 374904 w 374904"/>
              <a:gd name="connsiteY1" fmla="*/ 0 h 107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904" h="1078992">
                <a:moveTo>
                  <a:pt x="0" y="1078992"/>
                </a:moveTo>
                <a:cubicBezTo>
                  <a:pt x="225552" y="711708"/>
                  <a:pt x="374904" y="0"/>
                  <a:pt x="374904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5" grpId="0"/>
      <p:bldP spid="15" grpId="1"/>
      <p:bldP spid="16" grpId="0"/>
      <p:bldP spid="16" grpId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" y="155448"/>
            <a:ext cx="8686800" cy="125272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Экстремальное программирование</a:t>
            </a:r>
            <a:endParaRPr lang="ru-R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43000" y="16383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Игра в планирование</a:t>
            </a:r>
            <a:endParaRPr lang="ru-RU" dirty="0"/>
          </a:p>
        </p:txBody>
      </p:sp>
      <p:pic>
        <p:nvPicPr>
          <p:cNvPr id="1026" name="Picture 2" descr="D:\Фотки\Открытые системы\IMG_2185.JPG"/>
          <p:cNvPicPr>
            <a:picLocks noChangeAspect="1" noChangeArrowheads="1"/>
          </p:cNvPicPr>
          <p:nvPr/>
        </p:nvPicPr>
        <p:blipFill>
          <a:blip r:embed="rId2"/>
          <a:srcRect t="8334" b="13463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Частые выпуски версий</a:t>
            </a:r>
            <a:endParaRPr lang="ru-RU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 t="10578" b="11111"/>
          <a:stretch>
            <a:fillRect/>
          </a:stretch>
        </p:blipFill>
        <p:spPr bwMode="auto">
          <a:xfrm>
            <a:off x="0" y="1487424"/>
            <a:ext cx="9144000" cy="5370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Тестирование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65014" y="2357668"/>
            <a:ext cx="2716986" cy="4043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66799" y="2357668"/>
            <a:ext cx="2716985" cy="4043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04800" y="1447800"/>
            <a:ext cx="622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1.</a:t>
            </a:r>
            <a:endParaRPr lang="ru-RU" sz="4800" dirty="0"/>
          </a:p>
        </p:txBody>
      </p:sp>
      <p:sp>
        <p:nvSpPr>
          <p:cNvPr id="7" name="TextBox 6"/>
          <p:cNvSpPr txBox="1"/>
          <p:nvPr/>
        </p:nvSpPr>
        <p:spPr>
          <a:xfrm>
            <a:off x="4898747" y="1447800"/>
            <a:ext cx="6607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2.</a:t>
            </a:r>
            <a:endParaRPr lang="ru-RU" sz="4800" dirty="0"/>
          </a:p>
        </p:txBody>
      </p:sp>
      <p:sp>
        <p:nvSpPr>
          <p:cNvPr id="8" name="TextBox 7"/>
          <p:cNvSpPr txBox="1"/>
          <p:nvPr/>
        </p:nvSpPr>
        <p:spPr>
          <a:xfrm>
            <a:off x="762000" y="1447800"/>
            <a:ext cx="24811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Создаем</a:t>
            </a:r>
            <a:endParaRPr lang="ru-RU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5387488" y="1447800"/>
            <a:ext cx="30707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Тестируем</a:t>
            </a:r>
            <a:endParaRPr lang="ru-RU" sz="4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6 L 0.13438 0.05324 C 0.1625 0.06528 0.20469 0.07199 0.24862 0.07199 C 0.29879 0.07199 0.33889 0.06528 0.36702 0.05324 L 0.50157 -3.7037E-6 " pathEditMode="relative" rAng="0" ptsTypes="FffFF">
                                      <p:cBhvr>
                                        <p:cTn id="17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" y="3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8 -3.7037E-6 L -0.13593 -0.05324 C -0.16406 -0.06527 -0.20625 -0.07199 -0.25 -0.07199 C -0.30017 -0.07199 -0.34027 -0.06527 -0.3684 -0.05324 L -0.50277 -3.7037E-6 " pathEditMode="relative" rAng="0" ptsTypes="FffFF">
                                      <p:cBhvr>
                                        <p:cTn id="19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" y="-3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2.22222E-6 L 0.14219 0.05324 C 0.17223 0.06528 0.21684 0.07199 0.2632 0.07199 C 0.31632 0.07199 0.35868 0.06528 0.38872 0.05324 L 0.53108 2.22222E-6 " pathEditMode="relative" rAng="0" ptsTypes="FffFF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" y="3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2.22222E-6 L -0.12743 -0.05324 C -0.15417 -0.06528 -0.1941 -0.07199 -0.23559 -0.07199 C -0.28316 -0.07199 -0.32118 -0.06528 -0.34792 -0.05324 L -0.475 2.22222E-6 " pathEditMode="relative" rAng="0" ptsTypes="FffFF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7" y="-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1"/>
      <p:bldP spid="9" grpId="1"/>
      <p:bldP spid="9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Рефакторинг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24200" y="289560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Экспресс-совещания</a:t>
            </a:r>
            <a:endParaRPr lang="ru-RU" dirty="0"/>
          </a:p>
        </p:txBody>
      </p:sp>
      <p:pic>
        <p:nvPicPr>
          <p:cNvPr id="2050" name="Picture 2" descr="D:\Фотки\Открытые системы\IMG_2174.JPG"/>
          <p:cNvPicPr>
            <a:picLocks noChangeAspect="1" noChangeArrowheads="1"/>
          </p:cNvPicPr>
          <p:nvPr/>
        </p:nvPicPr>
        <p:blipFill>
          <a:blip r:embed="rId3"/>
          <a:srcRect t="17780" b="3879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одульная">
  <a:themeElements>
    <a:clrScheme name="Трек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Модульная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Моду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1334</TotalTime>
  <Words>136</Words>
  <PresentationFormat>Экран (4:3)</PresentationFormat>
  <Paragraphs>59</Paragraphs>
  <Slides>21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2" baseType="lpstr">
      <vt:lpstr>Модульная</vt:lpstr>
      <vt:lpstr>Экстремальное программирование Опыт внедрения</vt:lpstr>
      <vt:lpstr>Риски</vt:lpstr>
      <vt:lpstr>Стоимость изменений</vt:lpstr>
      <vt:lpstr>Экстремальное программирование</vt:lpstr>
      <vt:lpstr>Игра в планирование</vt:lpstr>
      <vt:lpstr>Частые выпуски версий</vt:lpstr>
      <vt:lpstr>Тестирование</vt:lpstr>
      <vt:lpstr>Рефакторинг</vt:lpstr>
      <vt:lpstr>Экспресс-совещания</vt:lpstr>
      <vt:lpstr>Парное программирование</vt:lpstr>
      <vt:lpstr>Постоянная интеграция</vt:lpstr>
      <vt:lpstr>Простой дизайн</vt:lpstr>
      <vt:lpstr>Заказчик в команде</vt:lpstr>
      <vt:lpstr>Приемочные тесты</vt:lpstr>
      <vt:lpstr>Метафора системы</vt:lpstr>
      <vt:lpstr>Коллективное владение кодом</vt:lpstr>
      <vt:lpstr>Стандарты кодирования</vt:lpstr>
      <vt:lpstr>40 часовая рабочая неделя</vt:lpstr>
      <vt:lpstr>Куда идем?</vt:lpstr>
      <vt:lpstr>Спасибо</vt:lpstr>
      <vt:lpstr>Ссылки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Экстремальное программирование Опыт внедрения</dc:title>
  <cp:lastModifiedBy>www.PHILka.RU</cp:lastModifiedBy>
  <cp:revision>238</cp:revision>
  <dcterms:modified xsi:type="dcterms:W3CDTF">2009-05-04T16:02:36Z</dcterms:modified>
</cp:coreProperties>
</file>

<file path=docProps/thumbnail.jpeg>
</file>